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72" r:id="rId3"/>
    <p:sldId id="268" r:id="rId4"/>
    <p:sldId id="267" r:id="rId5"/>
    <p:sldId id="257" r:id="rId6"/>
    <p:sldId id="270" r:id="rId7"/>
    <p:sldId id="258" r:id="rId8"/>
    <p:sldId id="259" r:id="rId9"/>
    <p:sldId id="260" r:id="rId10"/>
    <p:sldId id="269" r:id="rId11"/>
    <p:sldId id="274" r:id="rId12"/>
    <p:sldId id="261" r:id="rId13"/>
    <p:sldId id="262" r:id="rId14"/>
    <p:sldId id="263" r:id="rId15"/>
    <p:sldId id="265" r:id="rId16"/>
    <p:sldId id="266" r:id="rId17"/>
    <p:sldId id="273" r:id="rId18"/>
    <p:sldId id="275" r:id="rId19"/>
    <p:sldId id="264" r:id="rId2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1"/>
    <p:restoredTop sz="94627"/>
  </p:normalViewPr>
  <p:slideViewPr>
    <p:cSldViewPr snapToGrid="0" snapToObjects="1">
      <p:cViewPr varScale="1">
        <p:scale>
          <a:sx n="77" d="100"/>
          <a:sy n="77" d="100"/>
        </p:scale>
        <p:origin x="16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0" name="Shape 130"/>
          <p:cNvSpPr>
            <a:spLocks noGrp="1" noRot="1" noChangeAspect="1"/>
          </p:cNvSpPr>
          <p:nvPr>
            <p:ph type="sldImg"/>
          </p:nvPr>
        </p:nvSpPr>
        <p:spPr>
          <a:xfrm>
            <a:off x="1143000" y="685800"/>
            <a:ext cx="4572000" cy="3429000"/>
          </a:xfrm>
          <a:prstGeom prst="rect">
            <a:avLst/>
          </a:prstGeom>
        </p:spPr>
        <p:txBody>
          <a:bodyPr/>
          <a:lstStyle/>
          <a:p>
            <a:endParaRPr/>
          </a:p>
        </p:txBody>
      </p:sp>
      <p:sp>
        <p:nvSpPr>
          <p:cNvPr id="131" name="Shape 1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5084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Line"/>
          <p:cNvSpPr/>
          <p:nvPr/>
        </p:nvSpPr>
        <p:spPr>
          <a:xfrm>
            <a:off x="508000" y="6591300"/>
            <a:ext cx="1199945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4" name="Line"/>
          <p:cNvSpPr/>
          <p:nvPr/>
        </p:nvSpPr>
        <p:spPr>
          <a:xfrm>
            <a:off x="508000" y="4089400"/>
            <a:ext cx="12000019"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5" name="Line"/>
          <p:cNvSpPr/>
          <p:nvPr/>
        </p:nvSpPr>
        <p:spPr>
          <a:xfrm flipV="1">
            <a:off x="7994302" y="45262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6" name="Lorem Ipsum Dolor"/>
          <p:cNvSpPr>
            <a:spLocks noGrp="1"/>
          </p:cNvSpPr>
          <p:nvPr>
            <p:ph type="body" sz="quarter" idx="13"/>
          </p:nvPr>
        </p:nvSpPr>
        <p:spPr>
          <a:xfrm>
            <a:off x="508000" y="3505200"/>
            <a:ext cx="7200900" cy="508000"/>
          </a:xfrm>
          <a:prstGeom prst="rect">
            <a:avLst/>
          </a:prstGeom>
        </p:spPr>
        <p:txBody>
          <a:bodyPr>
            <a:spAutoFit/>
          </a:bodyPr>
          <a:lstStyle>
            <a:lvl1pPr marL="0" indent="0">
              <a:lnSpc>
                <a:spcPct val="110000"/>
              </a:lnSpc>
              <a:spcBef>
                <a:spcPts val="0"/>
              </a:spcBef>
              <a:buClrTx/>
              <a:buSzTx/>
              <a:buFontTx/>
              <a:buNone/>
              <a:defRPr sz="2400" i="1"/>
            </a:lvl1pPr>
          </a:lstStyle>
          <a:p>
            <a:r>
              <a:t>Lorem Ipsum Dolor</a:t>
            </a:r>
          </a:p>
        </p:txBody>
      </p:sp>
      <p:sp>
        <p:nvSpPr>
          <p:cNvPr id="17" name="Title Text"/>
          <p:cNvSpPr>
            <a:spLocks noGrp="1"/>
          </p:cNvSpPr>
          <p:nvPr>
            <p:ph type="title"/>
          </p:nvPr>
        </p:nvSpPr>
        <p:spPr>
          <a:xfrm>
            <a:off x="508000" y="4140200"/>
            <a:ext cx="7200900" cy="2413000"/>
          </a:xfrm>
          <a:prstGeom prst="rect">
            <a:avLst/>
          </a:prstGeom>
        </p:spPr>
        <p:txBody>
          <a:bodyPr/>
          <a:lstStyle>
            <a:lvl1pPr algn="l"/>
          </a:lstStyle>
          <a:p>
            <a:r>
              <a:t>Title Text</a:t>
            </a:r>
          </a:p>
        </p:txBody>
      </p:sp>
      <p:sp>
        <p:nvSpPr>
          <p:cNvPr id="18" name="Body Level One…"/>
          <p:cNvSpPr>
            <a:spLocks noGrp="1"/>
          </p:cNvSpPr>
          <p:nvPr>
            <p:ph type="body" sz="quarter" idx="1"/>
          </p:nvPr>
        </p:nvSpPr>
        <p:spPr>
          <a:xfrm>
            <a:off x="8280400" y="414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9"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07" name="–Johnny Appleseed"/>
          <p:cNvSpPr>
            <a:spLocks noGrp="1"/>
          </p:cNvSpPr>
          <p:nvPr>
            <p:ph type="body" sz="quarter" idx="13"/>
          </p:nvPr>
        </p:nvSpPr>
        <p:spPr>
          <a:xfrm>
            <a:off x="533400" y="5969000"/>
            <a:ext cx="11938000" cy="609600"/>
          </a:xfrm>
          <a:prstGeom prst="rect">
            <a:avLst/>
          </a:prstGeom>
        </p:spPr>
        <p:txBody>
          <a:bodyPr anchor="t">
            <a:spAutoFit/>
          </a:bodyPr>
          <a:lstStyle>
            <a:lvl1pPr marL="0" indent="0" algn="ctr">
              <a:spcBef>
                <a:spcPts val="1200"/>
              </a:spcBef>
              <a:buClrTx/>
              <a:buSzTx/>
              <a:buFontTx/>
              <a:buNone/>
              <a:defRPr sz="3000" i="1"/>
            </a:lvl1pPr>
          </a:lstStyle>
          <a:p>
            <a:r>
              <a:t>–Johnny Appleseed</a:t>
            </a:r>
          </a:p>
        </p:txBody>
      </p:sp>
      <p:sp>
        <p:nvSpPr>
          <p:cNvPr id="108" name="“Type a quote here.”"/>
          <p:cNvSpPr>
            <a:spLocks noGrp="1"/>
          </p:cNvSpPr>
          <p:nvPr>
            <p:ph type="body" sz="quarter" idx="14"/>
          </p:nvPr>
        </p:nvSpPr>
        <p:spPr>
          <a:xfrm>
            <a:off x="1270000" y="4254500"/>
            <a:ext cx="10464800" cy="711200"/>
          </a:xfrm>
          <a:prstGeom prst="rect">
            <a:avLst/>
          </a:prstGeom>
        </p:spPr>
        <p:txBody>
          <a:bodyPr>
            <a:spAutoFit/>
          </a:bodyPr>
          <a:lstStyle>
            <a:lvl1pPr marL="0" indent="0" algn="ctr">
              <a:spcBef>
                <a:spcPts val="0"/>
              </a:spcBef>
              <a:buClrTx/>
              <a:buSzTx/>
              <a:buFontTx/>
              <a:buNone/>
            </a:lvl1pPr>
          </a:lstStyle>
          <a:p>
            <a:r>
              <a:t>“Type a quote here.” </a:t>
            </a:r>
          </a:p>
        </p:txBody>
      </p:sp>
      <p:sp>
        <p:nvSpPr>
          <p:cNvPr id="109"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16"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17"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24"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6" name="Line"/>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7" name="Line"/>
          <p:cNvSpPr/>
          <p:nvPr/>
        </p:nvSpPr>
        <p:spPr>
          <a:xfrm>
            <a:off x="508000" y="9131300"/>
            <a:ext cx="1199945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8" name="Line"/>
          <p:cNvSpPr/>
          <p:nvPr/>
        </p:nvSpPr>
        <p:spPr>
          <a:xfrm>
            <a:off x="508000" y="6629400"/>
            <a:ext cx="12000019"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9" name="Line"/>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0" name="Lorem Ipsum Dolor"/>
          <p:cNvSpPr>
            <a:spLocks noGrp="1"/>
          </p:cNvSpPr>
          <p:nvPr>
            <p:ph type="body" sz="quarter" idx="13"/>
          </p:nvPr>
        </p:nvSpPr>
        <p:spPr>
          <a:xfrm>
            <a:off x="508000" y="6096000"/>
            <a:ext cx="7200900" cy="508000"/>
          </a:xfrm>
          <a:prstGeom prst="rect">
            <a:avLst/>
          </a:prstGeom>
        </p:spPr>
        <p:txBody>
          <a:bodyPr>
            <a:spAutoFit/>
          </a:bodyPr>
          <a:lstStyle>
            <a:lvl1pPr marL="0" indent="0">
              <a:lnSpc>
                <a:spcPct val="110000"/>
              </a:lnSpc>
              <a:spcBef>
                <a:spcPts val="0"/>
              </a:spcBef>
              <a:buClrTx/>
              <a:buSzTx/>
              <a:buFontTx/>
              <a:buNone/>
              <a:defRPr sz="2400" i="1"/>
            </a:lvl1pPr>
          </a:lstStyle>
          <a:p>
            <a:r>
              <a:t>Lorem Ipsum Dolor</a:t>
            </a:r>
          </a:p>
        </p:txBody>
      </p:sp>
      <p:sp>
        <p:nvSpPr>
          <p:cNvPr id="31" name="Image"/>
          <p:cNvSpPr>
            <a:spLocks noGrp="1"/>
          </p:cNvSpPr>
          <p:nvPr>
            <p:ph type="pic" idx="14"/>
          </p:nvPr>
        </p:nvSpPr>
        <p:spPr>
          <a:xfrm>
            <a:off x="596900" y="633461"/>
            <a:ext cx="11811000" cy="5207001"/>
          </a:xfrm>
          <a:prstGeom prst="rect">
            <a:avLst/>
          </a:prstGeom>
          <a:ln w="9525">
            <a:round/>
          </a:ln>
        </p:spPr>
        <p:txBody>
          <a:bodyPr lIns="91439" tIns="45719" rIns="91439" bIns="45719" anchor="t">
            <a:noAutofit/>
          </a:bodyPr>
          <a:lstStyle/>
          <a:p>
            <a:endParaRPr/>
          </a:p>
        </p:txBody>
      </p:sp>
      <p:sp>
        <p:nvSpPr>
          <p:cNvPr id="32" name="Title Text"/>
          <p:cNvSpPr>
            <a:spLocks noGrp="1"/>
          </p:cNvSpPr>
          <p:nvPr>
            <p:ph type="title"/>
          </p:nvPr>
        </p:nvSpPr>
        <p:spPr>
          <a:xfrm>
            <a:off x="508000" y="6680200"/>
            <a:ext cx="7200900" cy="2413000"/>
          </a:xfrm>
          <a:prstGeom prst="rect">
            <a:avLst/>
          </a:prstGeom>
        </p:spPr>
        <p:txBody>
          <a:bodyPr/>
          <a:lstStyle>
            <a:lvl1pPr algn="l"/>
          </a:lstStyle>
          <a:p>
            <a:r>
              <a:t>Title Text</a:t>
            </a:r>
          </a:p>
        </p:txBody>
      </p:sp>
      <p:sp>
        <p:nvSpPr>
          <p:cNvPr id="33" name="Body Level One…"/>
          <p:cNvSpPr>
            <a:spLocks noGrp="1"/>
          </p:cNvSpPr>
          <p:nvPr>
            <p:ph type="body" sz="quarter" idx="1"/>
          </p:nvPr>
        </p:nvSpPr>
        <p:spPr>
          <a:xfrm>
            <a:off x="8280400" y="668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41" name="Title Text"/>
          <p:cNvSpPr>
            <a:spLocks noGrp="1"/>
          </p:cNvSpPr>
          <p:nvPr>
            <p:ph type="title"/>
          </p:nvPr>
        </p:nvSpPr>
        <p:spPr>
          <a:xfrm>
            <a:off x="508000" y="3670300"/>
            <a:ext cx="11988800" cy="2413000"/>
          </a:xfrm>
          <a:prstGeom prst="rect">
            <a:avLst/>
          </a:prstGeom>
        </p:spPr>
        <p:txBody>
          <a:bodyPr/>
          <a:lstStyle/>
          <a:p>
            <a:r>
              <a:t>Title Text</a:t>
            </a:r>
          </a:p>
        </p:txBody>
      </p:sp>
      <p:sp>
        <p:nvSpPr>
          <p:cNvPr id="42"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9" name="Line"/>
          <p:cNvSpPr/>
          <p:nvPr/>
        </p:nvSpPr>
        <p:spPr>
          <a:xfrm>
            <a:off x="508000" y="4876800"/>
            <a:ext cx="56763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0" name="Line"/>
          <p:cNvSpPr/>
          <p:nvPr/>
        </p:nvSpPr>
        <p:spPr>
          <a:xfrm>
            <a:off x="508000" y="2768600"/>
            <a:ext cx="5676316"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1" name="Lorem Ipsum Dolor"/>
          <p:cNvSpPr>
            <a:spLocks noGrp="1"/>
          </p:cNvSpPr>
          <p:nvPr>
            <p:ph type="body" sz="quarter" idx="13"/>
          </p:nvPr>
        </p:nvSpPr>
        <p:spPr>
          <a:xfrm>
            <a:off x="508000" y="2171700"/>
            <a:ext cx="5676900" cy="508000"/>
          </a:xfrm>
          <a:prstGeom prst="rect">
            <a:avLst/>
          </a:prstGeom>
        </p:spPr>
        <p:txBody>
          <a:bodyPr anchor="b">
            <a:spAutoFit/>
          </a:bodyPr>
          <a:lstStyle>
            <a:lvl1pPr marL="0" indent="0">
              <a:lnSpc>
                <a:spcPct val="110000"/>
              </a:lnSpc>
              <a:spcBef>
                <a:spcPts val="0"/>
              </a:spcBef>
              <a:buClrTx/>
              <a:buSzTx/>
              <a:buFontTx/>
              <a:buNone/>
              <a:defRPr sz="2400" i="1"/>
            </a:lvl1pPr>
          </a:lstStyle>
          <a:p>
            <a:r>
              <a:t>Lorem Ipsum Dolor</a:t>
            </a:r>
          </a:p>
        </p:txBody>
      </p:sp>
      <p:sp>
        <p:nvSpPr>
          <p:cNvPr id="52" name="Image"/>
          <p:cNvSpPr>
            <a:spLocks noGrp="1"/>
          </p:cNvSpPr>
          <p:nvPr>
            <p:ph type="pic" sz="half" idx="14"/>
          </p:nvPr>
        </p:nvSpPr>
        <p:spPr>
          <a:xfrm>
            <a:off x="6818219" y="647699"/>
            <a:ext cx="5588001" cy="8331201"/>
          </a:xfrm>
          <a:prstGeom prst="rect">
            <a:avLst/>
          </a:prstGeom>
          <a:ln w="9525">
            <a:round/>
          </a:ln>
        </p:spPr>
        <p:txBody>
          <a:bodyPr lIns="91439" tIns="45719" rIns="91439" bIns="45719" anchor="t">
            <a:noAutofit/>
          </a:bodyPr>
          <a:lstStyle/>
          <a:p>
            <a:endParaRPr/>
          </a:p>
        </p:txBody>
      </p:sp>
      <p:sp>
        <p:nvSpPr>
          <p:cNvPr id="53" name="Title Text"/>
          <p:cNvSpPr>
            <a:spLocks noGrp="1"/>
          </p:cNvSpPr>
          <p:nvPr>
            <p:ph type="title"/>
          </p:nvPr>
        </p:nvSpPr>
        <p:spPr>
          <a:xfrm>
            <a:off x="508000" y="2806700"/>
            <a:ext cx="5676900" cy="2032000"/>
          </a:xfrm>
          <a:prstGeom prst="rect">
            <a:avLst/>
          </a:prstGeom>
        </p:spPr>
        <p:txBody>
          <a:bodyPr/>
          <a:lstStyle>
            <a:lvl1pPr algn="l">
              <a:defRPr sz="5600"/>
            </a:lvl1pPr>
          </a:lstStyle>
          <a:p>
            <a:r>
              <a:t>Title Text</a:t>
            </a:r>
          </a:p>
        </p:txBody>
      </p:sp>
      <p:sp>
        <p:nvSpPr>
          <p:cNvPr id="54" name="Body Level One…"/>
          <p:cNvSpPr>
            <a:spLocks noGrp="1"/>
          </p:cNvSpPr>
          <p:nvPr>
            <p:ph type="body" sz="quarter" idx="1"/>
          </p:nvPr>
        </p:nvSpPr>
        <p:spPr>
          <a:xfrm>
            <a:off x="508000" y="5029200"/>
            <a:ext cx="5676900" cy="4013200"/>
          </a:xfrm>
          <a:prstGeom prst="rect">
            <a:avLst/>
          </a:prstGeom>
        </p:spPr>
        <p:txBody>
          <a:bodyPr anchor="t"/>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itle Text"/>
          <p:cNvSpPr>
            <a:spLocks noGrp="1"/>
          </p:cNvSpPr>
          <p:nvPr>
            <p:ph type="title"/>
          </p:nvPr>
        </p:nvSpPr>
        <p:spPr>
          <a:prstGeom prst="rect">
            <a:avLst/>
          </a:prstGeom>
        </p:spPr>
        <p:txBody>
          <a:bodyPr/>
          <a:lstStyle/>
          <a:p>
            <a:r>
              <a:t>Title Text</a:t>
            </a:r>
          </a:p>
        </p:txBody>
      </p:sp>
      <p:sp>
        <p:nvSpPr>
          <p:cNvPr id="6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0" name="Title Text"/>
          <p:cNvSpPr>
            <a:spLocks noGrp="1"/>
          </p:cNvSpPr>
          <p:nvPr>
            <p:ph type="title"/>
          </p:nvPr>
        </p:nvSpPr>
        <p:spPr>
          <a:prstGeom prst="rect">
            <a:avLst/>
          </a:prstGeom>
        </p:spPr>
        <p:txBody>
          <a:bodyPr/>
          <a:lstStyle/>
          <a:p>
            <a:r>
              <a:t>Title Text</a:t>
            </a:r>
          </a:p>
        </p:txBody>
      </p:sp>
      <p:sp>
        <p:nvSpPr>
          <p:cNvPr id="71"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9" name="Image"/>
          <p:cNvSpPr>
            <a:spLocks noGrp="1"/>
          </p:cNvSpPr>
          <p:nvPr>
            <p:ph type="pic" sz="half" idx="13"/>
          </p:nvPr>
        </p:nvSpPr>
        <p:spPr>
          <a:xfrm>
            <a:off x="6819900" y="2654300"/>
            <a:ext cx="5588000" cy="6350000"/>
          </a:xfrm>
          <a:prstGeom prst="rect">
            <a:avLst/>
          </a:prstGeom>
          <a:ln w="9525">
            <a:round/>
          </a:ln>
        </p:spPr>
        <p:txBody>
          <a:bodyPr lIns="91439" tIns="45719" rIns="91439" bIns="45719" anchor="t">
            <a:noAutofit/>
          </a:bodyPr>
          <a:lstStyle/>
          <a:p>
            <a:endParaRPr/>
          </a:p>
        </p:txBody>
      </p:sp>
      <p:sp>
        <p:nvSpPr>
          <p:cNvPr id="80" name="Title Text"/>
          <p:cNvSpPr>
            <a:spLocks noGrp="1"/>
          </p:cNvSpPr>
          <p:nvPr>
            <p:ph type="title"/>
          </p:nvPr>
        </p:nvSpPr>
        <p:spPr>
          <a:prstGeom prst="rect">
            <a:avLst/>
          </a:prstGeom>
        </p:spPr>
        <p:txBody>
          <a:bodyPr/>
          <a:lstStyle/>
          <a:p>
            <a:r>
              <a:t>Title Text</a:t>
            </a:r>
          </a:p>
        </p:txBody>
      </p:sp>
      <p:sp>
        <p:nvSpPr>
          <p:cNvPr id="81" name="Body Level One…"/>
          <p:cNvSpPr>
            <a:spLocks noGrp="1"/>
          </p:cNvSpPr>
          <p:nvPr>
            <p:ph type="body" sz="half" idx="1"/>
          </p:nvPr>
        </p:nvSpPr>
        <p:spPr>
          <a:xfrm>
            <a:off x="508000" y="2730500"/>
            <a:ext cx="5816600" cy="6350000"/>
          </a:xfrm>
          <a:prstGeom prst="rect">
            <a:avLst/>
          </a:prstGeom>
        </p:spPr>
        <p:txBody>
          <a:bodyPr/>
          <a:lstStyle>
            <a:lvl1pPr marL="393700" indent="-393700">
              <a:spcBef>
                <a:spcPts val="1800"/>
              </a:spcBef>
              <a:buSzPct val="65000"/>
              <a:defRPr sz="3000"/>
            </a:lvl1pPr>
            <a:lvl2pPr marL="787400" indent="-393700">
              <a:spcBef>
                <a:spcPts val="1800"/>
              </a:spcBef>
              <a:buSzPct val="65000"/>
              <a:defRPr sz="3000"/>
            </a:lvl2pPr>
            <a:lvl3pPr marL="1181100" indent="-393700">
              <a:spcBef>
                <a:spcPts val="1800"/>
              </a:spcBef>
              <a:buSzPct val="65000"/>
              <a:defRPr sz="3000"/>
            </a:lvl3pPr>
            <a:lvl4pPr marL="1574800" indent="-393700">
              <a:spcBef>
                <a:spcPts val="1800"/>
              </a:spcBef>
              <a:buSzPct val="65000"/>
              <a:defRPr sz="3000"/>
            </a:lvl4pPr>
            <a:lvl5pPr marL="1968500" indent="-393700">
              <a:spcBef>
                <a:spcPts val="1800"/>
              </a:spcBef>
              <a:buSzPct val="65000"/>
              <a:defRPr sz="3000"/>
            </a:lvl5pPr>
          </a:lstStyle>
          <a:p>
            <a:r>
              <a:t>Body Level One</a:t>
            </a:r>
          </a:p>
          <a:p>
            <a:pPr lvl="1"/>
            <a:r>
              <a:t>Body Level Two</a:t>
            </a:r>
          </a:p>
          <a:p>
            <a:pPr lvl="2"/>
            <a:r>
              <a:t>Body Level Three</a:t>
            </a:r>
          </a:p>
          <a:p>
            <a:pPr lvl="3"/>
            <a:r>
              <a:t>Body Level Four</a:t>
            </a:r>
          </a:p>
          <a:p>
            <a:pPr lvl="4"/>
            <a:r>
              <a:t>Body Level Five</a:t>
            </a:r>
          </a:p>
        </p:txBody>
      </p:sp>
      <p:sp>
        <p:nvSpPr>
          <p:cNvPr id="82"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9" name="Body Level One…"/>
          <p:cNvSpPr>
            <a:spLocks noGrp="1"/>
          </p:cNvSpPr>
          <p:nvPr>
            <p:ph type="body" idx="1"/>
          </p:nvPr>
        </p:nvSpPr>
        <p:spPr>
          <a:xfrm>
            <a:off x="508000" y="1270000"/>
            <a:ext cx="11988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6856319" y="4772799"/>
            <a:ext cx="5499101" cy="4229101"/>
          </a:xfrm>
          <a:prstGeom prst="rect">
            <a:avLst/>
          </a:prstGeom>
          <a:ln w="9525">
            <a:round/>
          </a:ln>
        </p:spPr>
        <p:txBody>
          <a:bodyPr lIns="91439" tIns="45719" rIns="91439" bIns="45719" anchor="t">
            <a:noAutofit/>
          </a:bodyPr>
          <a:lstStyle/>
          <a:p>
            <a:endParaRPr/>
          </a:p>
        </p:txBody>
      </p:sp>
      <p:sp>
        <p:nvSpPr>
          <p:cNvPr id="98" name="Image"/>
          <p:cNvSpPr>
            <a:spLocks noGrp="1"/>
          </p:cNvSpPr>
          <p:nvPr>
            <p:ph type="pic" sz="quarter" idx="14"/>
          </p:nvPr>
        </p:nvSpPr>
        <p:spPr>
          <a:xfrm>
            <a:off x="6860562" y="609600"/>
            <a:ext cx="5499101" cy="3530600"/>
          </a:xfrm>
          <a:prstGeom prst="rect">
            <a:avLst/>
          </a:prstGeom>
          <a:ln w="9525">
            <a:round/>
          </a:ln>
        </p:spPr>
        <p:txBody>
          <a:bodyPr lIns="91439" tIns="45719" rIns="91439" bIns="45719" anchor="t">
            <a:noAutofit/>
          </a:bodyPr>
          <a:lstStyle/>
          <a:p>
            <a:endParaRPr/>
          </a:p>
        </p:txBody>
      </p:sp>
      <p:sp>
        <p:nvSpPr>
          <p:cNvPr id="99" name="Image"/>
          <p:cNvSpPr>
            <a:spLocks noGrp="1"/>
          </p:cNvSpPr>
          <p:nvPr>
            <p:ph type="pic" sz="half" idx="15"/>
          </p:nvPr>
        </p:nvSpPr>
        <p:spPr>
          <a:xfrm>
            <a:off x="557119" y="609599"/>
            <a:ext cx="5588001" cy="8394701"/>
          </a:xfrm>
          <a:prstGeom prst="rect">
            <a:avLst/>
          </a:prstGeom>
          <a:ln w="9525">
            <a:round/>
          </a:ln>
        </p:spPr>
        <p:txBody>
          <a:bodyPr lIns="91439" tIns="45719" rIns="91439" bIns="45719" anchor="t">
            <a:noAutofit/>
          </a:bodyPr>
          <a:lstStyle/>
          <a:p>
            <a:endParaRPr/>
          </a:p>
        </p:txBody>
      </p:sp>
      <p:sp>
        <p:nvSpPr>
          <p:cNvPr id="10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Line"/>
          <p:cNvSpPr/>
          <p:nvPr/>
        </p:nvSpPr>
        <p:spPr>
          <a:xfrm>
            <a:off x="508000" y="2171700"/>
            <a:ext cx="1199729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 name="Line"/>
          <p:cNvSpPr/>
          <p:nvPr/>
        </p:nvSpPr>
        <p:spPr>
          <a:xfrm>
            <a:off x="508000" y="635000"/>
            <a:ext cx="1199729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 name="Title Text"/>
          <p:cNvSpPr>
            <a:spLocks noGrp="1"/>
          </p:cNvSpPr>
          <p:nvPr>
            <p:ph type="title"/>
          </p:nvPr>
        </p:nvSpPr>
        <p:spPr>
          <a:xfrm>
            <a:off x="508000" y="800100"/>
            <a:ext cx="11988800" cy="1219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5" name="Body Level One…"/>
          <p:cNvSpPr>
            <a:spLocks noGrp="1"/>
          </p:cNvSpPr>
          <p:nvPr>
            <p:ph type="body" idx="1"/>
          </p:nvPr>
        </p:nvSpPr>
        <p:spPr>
          <a:xfrm>
            <a:off x="508000" y="2628900"/>
            <a:ext cx="11988800" cy="609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a:spLocks noGrp="1"/>
          </p:cNvSpPr>
          <p:nvPr>
            <p:ph type="sldNum" sz="quarter" idx="2"/>
          </p:nvPr>
        </p:nvSpPr>
        <p:spPr>
          <a:xfrm>
            <a:off x="6324599" y="9258300"/>
            <a:ext cx="342901" cy="406400"/>
          </a:xfrm>
          <a:prstGeom prst="rect">
            <a:avLst/>
          </a:prstGeom>
          <a:ln w="12700">
            <a:miter lim="400000"/>
          </a:ln>
        </p:spPr>
        <p:txBody>
          <a:bodyPr wrap="none" lIns="50800" tIns="50800" rIns="50800" bIns="50800">
            <a:spAutoFit/>
          </a:bodyPr>
          <a:lstStyle>
            <a:lvl1pPr>
              <a:defRPr sz="1800">
                <a:solidFill>
                  <a:srgbClr val="4C494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1pPr>
      <a:lvl2pPr marL="0" marR="0" indent="2286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2pPr>
      <a:lvl3pPr marL="0" marR="0" indent="4572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3pPr>
      <a:lvl4pPr marL="0" marR="0" indent="6858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4pPr>
      <a:lvl5pPr marL="0" marR="0" indent="9144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5pPr>
      <a:lvl6pPr marL="0" marR="0" indent="11430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6pPr>
      <a:lvl7pPr marL="0" marR="0" indent="13716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7pPr>
      <a:lvl8pPr marL="0" marR="0" indent="16002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8pPr>
      <a:lvl9pPr marL="0" marR="0" indent="18288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9pPr>
    </p:titleStyle>
    <p:bodyStyle>
      <a:lvl1pPr marL="4699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1pPr>
      <a:lvl2pPr marL="9398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2pPr>
      <a:lvl3pPr marL="14097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3pPr>
      <a:lvl4pPr marL="18796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4pPr>
      <a:lvl5pPr marL="23495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5pPr>
      <a:lvl6pPr marL="28194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6pPr>
      <a:lvl7pPr marL="32893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7pPr>
      <a:lvl8pPr marL="37592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8pPr>
      <a:lvl9pPr marL="42291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cwe.mitre.org/top25/"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codebashing.com/sql_demo"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cxa.codebashing.com/courses/nodejs/lessons/persistent_stored_xs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youtu.be/wMEq1mGpP5A?t=8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Aurora_Generator_Test#cite_note-MuckRock_FOIA_response_documents.2C_page_59-4" TargetMode="External"/><Relationship Id="rId4" Type="http://schemas.openxmlformats.org/officeDocument/2006/relationships/hyperlink" Target="https://en.wikipedia.org/wiki/Aurora_Generator_Test#cite_note-International_Spy_Museum.2C_Master_Script-5" TargetMode="External"/><Relationship Id="rId5" Type="http://schemas.openxmlformats.org/officeDocument/2006/relationships/hyperlink" Target="https://www.youtube.com/watch?v=fJyWngDco3g" TargetMode="External"/><Relationship Id="rId1" Type="http://schemas.openxmlformats.org/officeDocument/2006/relationships/slideLayout" Target="../slideLayouts/slideLayout6.xml"/><Relationship Id="rId2" Type="http://schemas.openxmlformats.org/officeDocument/2006/relationships/hyperlink" Target="https://en.wikipedia.org/wiki/Aurora_Generator_Test#cite_note-MuckRock_FOIA_response_documents.2C_page_91-3"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www.scmagazineuk.com/ashley-madisons-source-code-reveals-poor-security-practices/article/535024/" TargetMode="External"/><Relationship Id="rId4" Type="http://schemas.openxmlformats.org/officeDocument/2006/relationships/hyperlink" Target="https://yahoo.tumblr.com/post/154479236569/important-security-information-for-yahoo-users" TargetMode="External"/><Relationship Id="rId5" Type="http://schemas.openxmlformats.org/officeDocument/2006/relationships/hyperlink" Target="https://youtu.be/61v39UdxzoE" TargetMode="External"/><Relationship Id="rId1" Type="http://schemas.openxmlformats.org/officeDocument/2006/relationships/slideLayout" Target="../slideLayouts/slideLayout6.xml"/><Relationship Id="rId2" Type="http://schemas.openxmlformats.org/officeDocument/2006/relationships/hyperlink" Target="https://en.wikipedia.org/wiki/Heartblee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0DEDA"/>
        </a:solidFill>
        <a:effectLst/>
      </p:bgPr>
    </p:bg>
    <p:spTree>
      <p:nvGrpSpPr>
        <p:cNvPr id="1" name=""/>
        <p:cNvGrpSpPr/>
        <p:nvPr/>
      </p:nvGrpSpPr>
      <p:grpSpPr>
        <a:xfrm>
          <a:off x="0" y="0"/>
          <a:ext cx="0" cy="0"/>
          <a:chOff x="0" y="0"/>
          <a:chExt cx="0" cy="0"/>
        </a:xfrm>
      </p:grpSpPr>
      <p:sp>
        <p:nvSpPr>
          <p:cNvPr id="133" name="AppSec - Secure Coding Practices"/>
          <p:cNvSpPr>
            <a:spLocks noGrp="1"/>
          </p:cNvSpPr>
          <p:nvPr>
            <p:ph type="body" idx="13"/>
          </p:nvPr>
        </p:nvSpPr>
        <p:spPr>
          <a:prstGeom prst="rect">
            <a:avLst/>
          </a:prstGeom>
        </p:spPr>
        <p:txBody>
          <a:bodyPr/>
          <a:lstStyle/>
          <a:p>
            <a:r>
              <a:t>AppSec - Secure Coding Practices</a:t>
            </a:r>
          </a:p>
        </p:txBody>
      </p:sp>
      <p:pic>
        <p:nvPicPr>
          <p:cNvPr id="134" name="anonymous-studio-figure-photography-facial-mask-38275.jpeg" descr="anonymous-studio-figure-photography-facial-mask-38275.jpeg"/>
          <p:cNvPicPr>
            <a:picLocks noGrp="1"/>
          </p:cNvPicPr>
          <p:nvPr>
            <p:ph type="pic" idx="14"/>
          </p:nvPr>
        </p:nvPicPr>
        <p:blipFill>
          <a:blip r:embed="rId2">
            <a:extLst/>
          </a:blip>
          <a:stretch>
            <a:fillRect/>
          </a:stretch>
        </p:blipFill>
        <p:spPr>
          <a:xfrm>
            <a:off x="469900" y="544561"/>
            <a:ext cx="12065000" cy="5537201"/>
          </a:xfrm>
          <a:prstGeom prst="rect">
            <a:avLst/>
          </a:prstGeom>
        </p:spPr>
      </p:pic>
      <p:sp>
        <p:nvSpPr>
          <p:cNvPr id="135" name="Application Security…"/>
          <p:cNvSpPr>
            <a:spLocks noGrp="1"/>
          </p:cNvSpPr>
          <p:nvPr>
            <p:ph type="title"/>
          </p:nvPr>
        </p:nvSpPr>
        <p:spPr>
          <a:prstGeom prst="rect">
            <a:avLst/>
          </a:prstGeom>
        </p:spPr>
        <p:txBody>
          <a:bodyPr/>
          <a:lstStyle/>
          <a:p>
            <a:r>
              <a:t>Application Security</a:t>
            </a:r>
          </a:p>
          <a:p>
            <a:pPr algn="ctr"/>
            <a:r>
              <a:t>101</a:t>
            </a:r>
          </a:p>
        </p:txBody>
      </p:sp>
      <p:sp>
        <p:nvSpPr>
          <p:cNvPr id="136" name="Ryan Bowling…"/>
          <p:cNvSpPr>
            <a:spLocks noGrp="1"/>
          </p:cNvSpPr>
          <p:nvPr>
            <p:ph type="body" sz="quarter" idx="1"/>
          </p:nvPr>
        </p:nvSpPr>
        <p:spPr>
          <a:prstGeom prst="rect">
            <a:avLst/>
          </a:prstGeom>
        </p:spPr>
        <p:txBody>
          <a:bodyPr/>
          <a:lstStyle/>
          <a:p>
            <a:r>
              <a:rPr dirty="0"/>
              <a:t>Ryan Bowling</a:t>
            </a:r>
          </a:p>
          <a:p>
            <a:r>
              <a:rPr dirty="0"/>
              <a:t>@jryanbowling</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OWASP Top 10 - 2017"/>
          <p:cNvSpPr>
            <a:spLocks noGrp="1"/>
          </p:cNvSpPr>
          <p:nvPr>
            <p:ph type="title"/>
          </p:nvPr>
        </p:nvSpPr>
        <p:spPr>
          <a:prstGeom prst="rect">
            <a:avLst/>
          </a:prstGeom>
        </p:spPr>
        <p:txBody>
          <a:bodyPr/>
          <a:lstStyle/>
          <a:p>
            <a:r>
              <a:rPr dirty="0"/>
              <a:t>OWASP Top 10 </a:t>
            </a:r>
            <a:r>
              <a:rPr lang="mr-IN" dirty="0" smtClean="0"/>
              <a:t>–</a:t>
            </a:r>
            <a:r>
              <a:rPr dirty="0" smtClean="0"/>
              <a:t> 2017</a:t>
            </a:r>
            <a:r>
              <a:rPr lang="en-US" dirty="0" smtClean="0"/>
              <a:t> (RC)</a:t>
            </a:r>
            <a:endParaRPr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99" y="2321327"/>
            <a:ext cx="12644351" cy="7198227"/>
          </a:xfrm>
          <a:prstGeom prst="rect">
            <a:avLst/>
          </a:prstGeom>
        </p:spPr>
      </p:pic>
    </p:spTree>
    <p:extLst>
      <p:ext uri="{BB962C8B-B14F-4D97-AF65-F5344CB8AC3E}">
        <p14:creationId xmlns:p14="http://schemas.microsoft.com/office/powerpoint/2010/main" val="1027088328"/>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2013 vs 2017</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574" y="2859579"/>
            <a:ext cx="12661651" cy="6434050"/>
          </a:xfrm>
          <a:prstGeom prst="rect">
            <a:avLst/>
          </a:prstGeom>
        </p:spPr>
      </p:pic>
    </p:spTree>
    <p:extLst>
      <p:ext uri="{BB962C8B-B14F-4D97-AF65-F5344CB8AC3E}">
        <p14:creationId xmlns:p14="http://schemas.microsoft.com/office/powerpoint/2010/main" val="2047300182"/>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ome developer"/>
          <p:cNvSpPr>
            <a:spLocks noGrp="1"/>
          </p:cNvSpPr>
          <p:nvPr>
            <p:ph type="body" idx="13"/>
          </p:nvPr>
        </p:nvSpPr>
        <p:spPr>
          <a:prstGeom prst="rect">
            <a:avLst/>
          </a:prstGeom>
        </p:spPr>
        <p:txBody>
          <a:bodyPr/>
          <a:lstStyle/>
          <a:p>
            <a:r>
              <a:t>–Some developer</a:t>
            </a:r>
          </a:p>
        </p:txBody>
      </p:sp>
      <p:sp>
        <p:nvSpPr>
          <p:cNvPr id="153" name="“What am I supposed to do about security?…"/>
          <p:cNvSpPr>
            <a:spLocks noGrp="1"/>
          </p:cNvSpPr>
          <p:nvPr>
            <p:ph type="body" idx="14"/>
          </p:nvPr>
        </p:nvSpPr>
        <p:spPr>
          <a:xfrm>
            <a:off x="1270000" y="3949700"/>
            <a:ext cx="10464800" cy="1320801"/>
          </a:xfrm>
          <a:prstGeom prst="rect">
            <a:avLst/>
          </a:prstGeom>
        </p:spPr>
        <p:txBody>
          <a:bodyPr/>
          <a:lstStyle/>
          <a:p>
            <a:r>
              <a:t>“What am I supposed to do about security? </a:t>
            </a:r>
          </a:p>
          <a:p>
            <a:r>
              <a:t>I write code.” </a:t>
            </a: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ome security dude"/>
          <p:cNvSpPr>
            <a:spLocks noGrp="1"/>
          </p:cNvSpPr>
          <p:nvPr>
            <p:ph type="body" idx="13"/>
          </p:nvPr>
        </p:nvSpPr>
        <p:spPr>
          <a:prstGeom prst="rect">
            <a:avLst/>
          </a:prstGeom>
        </p:spPr>
        <p:txBody>
          <a:bodyPr/>
          <a:lstStyle/>
          <a:p>
            <a:r>
              <a:t>–Some security dude</a:t>
            </a:r>
          </a:p>
        </p:txBody>
      </p:sp>
      <p:sp>
        <p:nvSpPr>
          <p:cNvPr id="156" name="“Security is everyone’s responsibility.”"/>
          <p:cNvSpPr>
            <a:spLocks noGrp="1"/>
          </p:cNvSpPr>
          <p:nvPr>
            <p:ph type="body" idx="14"/>
          </p:nvPr>
        </p:nvSpPr>
        <p:spPr>
          <a:prstGeom prst="rect">
            <a:avLst/>
          </a:prstGeom>
        </p:spPr>
        <p:txBody>
          <a:bodyPr/>
          <a:lstStyle/>
          <a:p>
            <a:r>
              <a:t>“Security is everyone’s responsibility.” </a:t>
            </a: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ANS Top25"/>
          <p:cNvSpPr>
            <a:spLocks noGrp="1"/>
          </p:cNvSpPr>
          <p:nvPr>
            <p:ph type="title"/>
          </p:nvPr>
        </p:nvSpPr>
        <p:spPr>
          <a:prstGeom prst="rect">
            <a:avLst/>
          </a:prstGeom>
        </p:spPr>
        <p:txBody>
          <a:bodyPr/>
          <a:lstStyle/>
          <a:p>
            <a:r>
              <a:rPr dirty="0" smtClean="0"/>
              <a:t>SANS</a:t>
            </a:r>
            <a:r>
              <a:rPr lang="en-US" dirty="0" smtClean="0"/>
              <a:t>/MITRE</a:t>
            </a:r>
            <a:r>
              <a:rPr dirty="0" smtClean="0"/>
              <a:t> </a:t>
            </a:r>
            <a:r>
              <a:rPr dirty="0"/>
              <a:t>Top25</a:t>
            </a:r>
          </a:p>
        </p:txBody>
      </p:sp>
      <p:sp>
        <p:nvSpPr>
          <p:cNvPr id="159" name="Body"/>
          <p:cNvSpPr>
            <a:spLocks noGrp="1"/>
          </p:cNvSpPr>
          <p:nvPr>
            <p:ph type="body" idx="1"/>
          </p:nvPr>
        </p:nvSpPr>
        <p:spPr>
          <a:xfrm>
            <a:off x="508000" y="2628899"/>
            <a:ext cx="11988800" cy="6481849"/>
          </a:xfrm>
          <a:prstGeom prst="rect">
            <a:avLst/>
          </a:prstGeom>
        </p:spPr>
        <p:txBody>
          <a:bodyPr anchor="t">
            <a:normAutofit fontScale="55000" lnSpcReduction="20000"/>
          </a:bodyPr>
          <a:lstStyle/>
          <a:p>
            <a:pPr marL="0" indent="0">
              <a:buNone/>
            </a:pPr>
            <a:r>
              <a:rPr lang="en-US" dirty="0"/>
              <a:t>The 2011 CWE/SANS Top 25 Most Dangerous Software Errors is a list of the </a:t>
            </a:r>
            <a:r>
              <a:rPr lang="en-US" sz="4400" b="1" dirty="0"/>
              <a:t>most widespread and critical errors that can lead to serious vulnerabilities in software</a:t>
            </a:r>
            <a:r>
              <a:rPr lang="en-US" dirty="0"/>
              <a:t>. They are often easy to find, and </a:t>
            </a:r>
            <a:r>
              <a:rPr lang="en-US" sz="4400" b="1" dirty="0"/>
              <a:t>easy to exploit</a:t>
            </a:r>
            <a:r>
              <a:rPr lang="en-US" dirty="0"/>
              <a:t>. They are dangerous because they will frequently allow attackers to completely take over the software, steal data, or prevent the software from working at all.</a:t>
            </a:r>
          </a:p>
          <a:p>
            <a:pPr marL="0" indent="0">
              <a:buNone/>
            </a:pPr>
            <a:r>
              <a:rPr lang="en-US" dirty="0"/>
              <a:t>The Top 25 list is a tool for </a:t>
            </a:r>
            <a:r>
              <a:rPr lang="en-US" sz="4400" b="1" dirty="0"/>
              <a:t>education and awareness to help programmers to prevent the kinds of vulnerabilities that plague the software industry, by identifying and avoiding all-too-common mistakes </a:t>
            </a:r>
            <a:r>
              <a:rPr lang="en-US" dirty="0"/>
              <a:t>that occur before software is even shipped. Software customers can use the same list to help them to ask for more secure software. Researchers in software security can use the Top 25 to focus on a narrow but important subset of all known security weaknesses. Finally, software managers and CIOs can use the Top 25 list as a measuring stick of progress in their efforts to secure their software.</a:t>
            </a:r>
          </a:p>
          <a:p>
            <a:pPr marL="0" indent="0">
              <a:buNone/>
            </a:pPr>
            <a:r>
              <a:rPr lang="en-US" dirty="0"/>
              <a:t>The list is the result of collaboration between the SANS Institute, MITRE, and many top software security experts in the US and Europe. It leverages experiences in the development of the SANS Top 20 attack vectors (http://</a:t>
            </a:r>
            <a:r>
              <a:rPr lang="en-US" dirty="0" err="1"/>
              <a:t>www.sans.org</a:t>
            </a:r>
            <a:r>
              <a:rPr lang="en-US" dirty="0"/>
              <a:t>/top20/) and MITRE's Common Weakness Enumeration (CWE) (http://</a:t>
            </a:r>
            <a:r>
              <a:rPr lang="en-US" dirty="0" err="1"/>
              <a:t>cwe.mitre.org</a:t>
            </a:r>
            <a:r>
              <a:rPr lang="en-US" dirty="0"/>
              <a:t>/). MITRE maintains the CWE web site, with the support of the US Department of Homeland Security's National Cyber Security Division, presenting detailed descriptions of the top 25 programming errors along with authoritative guidance for mitigating and avoiding them. The CWE site contains data on more than 800 programming errors, design errors, and architecture errors that can lead to exploitable vulnerabilities</a:t>
            </a:r>
            <a:r>
              <a:rPr lang="en-US" dirty="0" smtClean="0"/>
              <a:t>.</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lvl="0" indent="0" defTabSz="914400">
              <a:spcBef>
                <a:spcPts val="0"/>
              </a:spcBef>
              <a:buClrTx/>
              <a:buSzTx/>
              <a:buNone/>
            </a:pPr>
            <a:r>
              <a:rPr lang="en-US" dirty="0">
                <a:hlinkClick r:id="rId2"/>
              </a:rPr>
              <a:t>http://cwe.mitre.org/top25</a:t>
            </a:r>
            <a:r>
              <a:rPr lang="en-US" dirty="0" smtClean="0">
                <a:hlinkClick r:id="rId2"/>
              </a:rPr>
              <a:t>/</a:t>
            </a:r>
            <a:endParaRPr lang="en-US" dirty="0" smtClean="0"/>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 Time </a:t>
            </a:r>
            <a:r>
              <a:rPr lang="mr-IN" dirty="0" smtClean="0"/>
              <a:t>–</a:t>
            </a:r>
            <a:r>
              <a:rPr lang="en-US" dirty="0" smtClean="0"/>
              <a:t> </a:t>
            </a:r>
            <a:r>
              <a:rPr lang="en-US" dirty="0" err="1" smtClean="0"/>
              <a:t>SQLi</a:t>
            </a:r>
            <a:r>
              <a:rPr lang="en-US" dirty="0" smtClean="0"/>
              <a:t> </a:t>
            </a:r>
            <a:endParaRPr lang="en-US" dirty="0"/>
          </a:p>
        </p:txBody>
      </p:sp>
      <p:sp>
        <p:nvSpPr>
          <p:cNvPr id="3" name="Text Placeholder 2"/>
          <p:cNvSpPr>
            <a:spLocks noGrp="1"/>
          </p:cNvSpPr>
          <p:nvPr>
            <p:ph type="body" idx="1"/>
          </p:nvPr>
        </p:nvSpPr>
        <p:spPr/>
        <p:txBody>
          <a:bodyPr/>
          <a:lstStyle/>
          <a:p>
            <a:pPr marL="0" lvl="0" indent="0" defTabSz="914400">
              <a:spcBef>
                <a:spcPts val="0"/>
              </a:spcBef>
              <a:buClrTx/>
              <a:buSzTx/>
              <a:buNone/>
            </a:pPr>
            <a:r>
              <a:rPr lang="en-US" dirty="0" smtClean="0"/>
              <a:t>SQL Injection Demo</a:t>
            </a:r>
          </a:p>
          <a:p>
            <a:pPr marL="0" lvl="0" indent="0" defTabSz="914400">
              <a:spcBef>
                <a:spcPts val="0"/>
              </a:spcBef>
              <a:buClrTx/>
              <a:buSzTx/>
              <a:buNone/>
            </a:pPr>
            <a:endParaRPr lang="en-US" dirty="0" smtClean="0"/>
          </a:p>
          <a:p>
            <a:pPr marL="0" lvl="0" indent="0" defTabSz="914400">
              <a:spcBef>
                <a:spcPts val="0"/>
              </a:spcBef>
              <a:buClrTx/>
              <a:buSzTx/>
              <a:buNone/>
            </a:pPr>
            <a:r>
              <a:rPr lang="en-US" dirty="0" smtClean="0"/>
              <a:t>Navigate to </a:t>
            </a:r>
            <a:r>
              <a:rPr lang="en-US" dirty="0"/>
              <a:t>with Incognito </a:t>
            </a:r>
            <a:r>
              <a:rPr lang="en-US" dirty="0" smtClean="0"/>
              <a:t>Mode: </a:t>
            </a:r>
            <a:r>
              <a:rPr lang="en-US" dirty="0">
                <a:hlinkClick r:id="rId2"/>
              </a:rPr>
              <a:t>https://</a:t>
            </a:r>
            <a:r>
              <a:rPr lang="en-US" dirty="0" smtClean="0">
                <a:hlinkClick r:id="rId2"/>
              </a:rPr>
              <a:t>www.codebashing.com/sql_demo</a:t>
            </a:r>
            <a:endParaRPr lang="en-US" dirty="0" smtClean="0"/>
          </a:p>
          <a:p>
            <a:pPr marL="0" lvl="0" indent="0" defTabSz="914400">
              <a:spcBef>
                <a:spcPts val="0"/>
              </a:spcBef>
              <a:buClrTx/>
              <a:buSzTx/>
              <a:buNone/>
            </a:pPr>
            <a:endParaRPr lang="en-US" dirty="0"/>
          </a:p>
        </p:txBody>
      </p:sp>
    </p:spTree>
    <p:extLst>
      <p:ext uri="{BB962C8B-B14F-4D97-AF65-F5344CB8AC3E}">
        <p14:creationId xmlns:p14="http://schemas.microsoft.com/office/powerpoint/2010/main" val="1483770661"/>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 Time -- XSS</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Cross Site Scripting</a:t>
            </a:r>
          </a:p>
          <a:p>
            <a:pPr marL="0" marR="0" lvl="0" indent="0" defTabSz="914400" eaLnBrk="1" fontAlgn="auto" latinLnBrk="0" hangingPunct="1">
              <a:lnSpc>
                <a:spcPct val="100000"/>
              </a:lnSpc>
              <a:spcBef>
                <a:spcPts val="0"/>
              </a:spcBef>
              <a:spcAft>
                <a:spcPts val="0"/>
              </a:spcAft>
              <a:buClrTx/>
              <a:buSzTx/>
              <a:buFontTx/>
              <a:buNone/>
              <a:tabLst/>
              <a:defRPr/>
            </a:pPr>
            <a:r>
              <a:rPr lang="en-US" dirty="0"/>
              <a:t> </a:t>
            </a:r>
          </a:p>
          <a:p>
            <a:pPr marL="0" lvl="0" indent="0" defTabSz="914400">
              <a:spcBef>
                <a:spcPts val="0"/>
              </a:spcBef>
              <a:buClrTx/>
              <a:buSzTx/>
              <a:buNone/>
            </a:pPr>
            <a:r>
              <a:rPr lang="en-US" dirty="0"/>
              <a:t>Navigate to </a:t>
            </a:r>
            <a:r>
              <a:rPr lang="en-US" dirty="0" smtClean="0"/>
              <a:t>with Incognito Mode: </a:t>
            </a:r>
            <a:r>
              <a:rPr lang="en-US" dirty="0" smtClean="0">
                <a:hlinkClick r:id="rId2"/>
              </a:rPr>
              <a:t>https</a:t>
            </a:r>
            <a:r>
              <a:rPr lang="en-US" dirty="0">
                <a:hlinkClick r:id="rId2"/>
              </a:rPr>
              <a:t>://</a:t>
            </a:r>
            <a:r>
              <a:rPr lang="en-US" dirty="0" smtClean="0">
                <a:hlinkClick r:id="rId2"/>
              </a:rPr>
              <a:t>cxa.codebashing.com/courses/nodejs/lessons/persistent_stored_xss</a:t>
            </a:r>
            <a:endParaRPr lang="en-US" dirty="0" smtClean="0"/>
          </a:p>
          <a:p>
            <a:pPr marL="0" lvl="0" indent="0" defTabSz="914400">
              <a:spcBef>
                <a:spcPts val="0"/>
              </a:spcBef>
              <a:buClrTx/>
              <a:buSzTx/>
              <a:buNone/>
            </a:pPr>
            <a:endParaRPr lang="en-US" dirty="0"/>
          </a:p>
        </p:txBody>
      </p:sp>
    </p:spTree>
    <p:extLst>
      <p:ext uri="{BB962C8B-B14F-4D97-AF65-F5344CB8AC3E}">
        <p14:creationId xmlns:p14="http://schemas.microsoft.com/office/powerpoint/2010/main" val="1163605648"/>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fish</a:t>
            </a:r>
            <a:r>
              <a:rPr lang="mr-IN" dirty="0" smtClean="0"/>
              <a:t>…</a:t>
            </a:r>
            <a:endParaRPr lang="en-US" dirty="0"/>
          </a:p>
        </p:txBody>
      </p:sp>
      <p:sp>
        <p:nvSpPr>
          <p:cNvPr id="3" name="Text Placeholder 2"/>
          <p:cNvSpPr>
            <a:spLocks noGrp="1"/>
          </p:cNvSpPr>
          <p:nvPr>
            <p:ph type="body" idx="1"/>
          </p:nvPr>
        </p:nvSpPr>
        <p:spPr/>
        <p:txBody>
          <a:bodyPr anchor="t"/>
          <a:lstStyle/>
          <a:p>
            <a:r>
              <a:rPr lang="en-US" dirty="0" smtClean="0"/>
              <a:t>Tons of materials out on the web but OWASP does provide security materials focused on developers</a:t>
            </a:r>
          </a:p>
          <a:p>
            <a:pPr lvl="1"/>
            <a:r>
              <a:rPr lang="en-US" dirty="0" smtClean="0"/>
              <a:t>Download </a:t>
            </a:r>
            <a:r>
              <a:rPr lang="en-US" dirty="0" err="1" smtClean="0"/>
              <a:t>WebGoat</a:t>
            </a:r>
            <a:endParaRPr lang="en-US" dirty="0" smtClean="0"/>
          </a:p>
          <a:p>
            <a:pPr lvl="1"/>
            <a:r>
              <a:rPr lang="en-US" dirty="0" smtClean="0"/>
              <a:t>Go through the lesson plans</a:t>
            </a:r>
          </a:p>
          <a:p>
            <a:pPr lvl="1"/>
            <a:endParaRPr lang="en-US" dirty="0"/>
          </a:p>
        </p:txBody>
      </p:sp>
    </p:spTree>
    <p:extLst>
      <p:ext uri="{BB962C8B-B14F-4D97-AF65-F5344CB8AC3E}">
        <p14:creationId xmlns:p14="http://schemas.microsoft.com/office/powerpoint/2010/main" val="726077798"/>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Security to Development</a:t>
            </a:r>
            <a:endParaRPr lang="en-US" dirty="0"/>
          </a:p>
        </p:txBody>
      </p:sp>
      <p:sp>
        <p:nvSpPr>
          <p:cNvPr id="3" name="Text Placeholder 2"/>
          <p:cNvSpPr>
            <a:spLocks noGrp="1"/>
          </p:cNvSpPr>
          <p:nvPr>
            <p:ph type="body" idx="1"/>
          </p:nvPr>
        </p:nvSpPr>
        <p:spPr/>
        <p:txBody>
          <a:bodyPr anchor="t"/>
          <a:lstStyle/>
          <a:p>
            <a:r>
              <a:rPr lang="en-US" dirty="0" smtClean="0"/>
              <a:t>Secure SDLC</a:t>
            </a:r>
          </a:p>
          <a:p>
            <a:r>
              <a:rPr lang="en-US" dirty="0" smtClean="0"/>
              <a:t>Push Left</a:t>
            </a:r>
          </a:p>
          <a:p>
            <a:r>
              <a:rPr lang="en-US" dirty="0" smtClean="0"/>
              <a:t>Security Testing</a:t>
            </a:r>
          </a:p>
          <a:p>
            <a:pPr lvl="1"/>
            <a:r>
              <a:rPr lang="en-US" dirty="0" smtClean="0"/>
              <a:t>Static Analysis</a:t>
            </a:r>
          </a:p>
          <a:p>
            <a:pPr lvl="1"/>
            <a:r>
              <a:rPr lang="en-US" dirty="0" smtClean="0"/>
              <a:t>Fuzzing</a:t>
            </a:r>
          </a:p>
          <a:p>
            <a:pPr lvl="1"/>
            <a:r>
              <a:rPr lang="en-US" dirty="0" smtClean="0"/>
              <a:t>Dynamic Analysis</a:t>
            </a:r>
          </a:p>
          <a:p>
            <a:pPr lvl="1"/>
            <a:r>
              <a:rPr lang="en-US" dirty="0" smtClean="0"/>
              <a:t>Pen Testing</a:t>
            </a:r>
          </a:p>
          <a:p>
            <a:pPr lvl="1"/>
            <a:endParaRPr lang="en-US" dirty="0" smtClean="0"/>
          </a:p>
          <a:p>
            <a:endParaRPr lang="en-US" dirty="0"/>
          </a:p>
        </p:txBody>
      </p:sp>
    </p:spTree>
    <p:extLst>
      <p:ext uri="{BB962C8B-B14F-4D97-AF65-F5344CB8AC3E}">
        <p14:creationId xmlns:p14="http://schemas.microsoft.com/office/powerpoint/2010/main" val="598092748"/>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Key Takeaways"/>
          <p:cNvSpPr>
            <a:spLocks noGrp="1"/>
          </p:cNvSpPr>
          <p:nvPr>
            <p:ph type="title"/>
          </p:nvPr>
        </p:nvSpPr>
        <p:spPr>
          <a:prstGeom prst="rect">
            <a:avLst/>
          </a:prstGeom>
        </p:spPr>
        <p:txBody>
          <a:bodyPr/>
          <a:lstStyle/>
          <a:p>
            <a:r>
              <a:t>Key Takeaways</a:t>
            </a:r>
          </a:p>
        </p:txBody>
      </p:sp>
      <p:sp>
        <p:nvSpPr>
          <p:cNvPr id="162" name="Security is everyone’s responsibility.…"/>
          <p:cNvSpPr>
            <a:spLocks noGrp="1"/>
          </p:cNvSpPr>
          <p:nvPr>
            <p:ph type="body" idx="1"/>
          </p:nvPr>
        </p:nvSpPr>
        <p:spPr>
          <a:prstGeom prst="rect">
            <a:avLst/>
          </a:prstGeom>
        </p:spPr>
        <p:txBody>
          <a:bodyPr/>
          <a:lstStyle/>
          <a:p>
            <a:r>
              <a:t>Security is everyone’s responsibility.</a:t>
            </a:r>
          </a:p>
          <a:p>
            <a:r>
              <a:t>Always think like a “bad guy” — be defensive, skeptical, and even a bit paranoid.</a:t>
            </a:r>
          </a:p>
          <a:p>
            <a:r>
              <a:t>It’s not if, it’s when.</a:t>
            </a: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 Bio</a:t>
            </a:r>
            <a:endParaRPr lang="en-US" dirty="0"/>
          </a:p>
        </p:txBody>
      </p:sp>
      <p:sp>
        <p:nvSpPr>
          <p:cNvPr id="3" name="Text Placeholder 2"/>
          <p:cNvSpPr>
            <a:spLocks noGrp="1"/>
          </p:cNvSpPr>
          <p:nvPr>
            <p:ph type="body" idx="1"/>
          </p:nvPr>
        </p:nvSpPr>
        <p:spPr/>
        <p:txBody>
          <a:bodyPr anchor="t">
            <a:normAutofit fontScale="70000" lnSpcReduction="20000"/>
          </a:bodyPr>
          <a:lstStyle/>
          <a:p>
            <a:r>
              <a:rPr lang="en-US" dirty="0" smtClean="0"/>
              <a:t>CS Major</a:t>
            </a:r>
          </a:p>
          <a:p>
            <a:r>
              <a:rPr lang="en-US" dirty="0" smtClean="0"/>
              <a:t>Started out as developer at a start-up</a:t>
            </a:r>
          </a:p>
          <a:p>
            <a:r>
              <a:rPr lang="en-US" dirty="0" smtClean="0"/>
              <a:t>AppDev at Duke in 2005</a:t>
            </a:r>
          </a:p>
          <a:p>
            <a:r>
              <a:rPr lang="en-US" dirty="0" smtClean="0"/>
              <a:t>Lead Dev/Tech lead at Bank of America in 2007</a:t>
            </a:r>
          </a:p>
          <a:p>
            <a:r>
              <a:rPr lang="en-US" dirty="0" smtClean="0"/>
              <a:t>Solution Architect at Duke in 2009</a:t>
            </a:r>
          </a:p>
          <a:p>
            <a:r>
              <a:rPr lang="en-US" dirty="0" smtClean="0"/>
              <a:t>Enterprise Architect at AmerisourceBergen in early 2014</a:t>
            </a:r>
          </a:p>
          <a:p>
            <a:r>
              <a:rPr lang="en-US" dirty="0" smtClean="0"/>
              <a:t>Solution Architect at Duke in late 2014</a:t>
            </a:r>
          </a:p>
          <a:p>
            <a:r>
              <a:rPr lang="en-US" dirty="0" smtClean="0"/>
              <a:t>Security Architect at Duke in early 2016 </a:t>
            </a:r>
            <a:r>
              <a:rPr lang="mr-IN" dirty="0" smtClean="0"/>
              <a:t>–</a:t>
            </a:r>
            <a:r>
              <a:rPr lang="en-US" dirty="0" smtClean="0"/>
              <a:t> earned CISSP in 2017</a:t>
            </a:r>
          </a:p>
          <a:p>
            <a:pPr marL="0" indent="0">
              <a:buNone/>
            </a:pPr>
            <a:endParaRPr lang="en-US" dirty="0"/>
          </a:p>
          <a:p>
            <a:pPr marL="0" indent="0">
              <a:buNone/>
            </a:pPr>
            <a:r>
              <a:rPr lang="en-US" dirty="0" smtClean="0">
                <a:hlinkClick r:id="rId2"/>
              </a:rPr>
              <a:t>https</a:t>
            </a:r>
            <a:r>
              <a:rPr lang="en-US" dirty="0">
                <a:hlinkClick r:id="rId2"/>
              </a:rPr>
              <a:t>://youtu.be/wMEq1mGpP5A?t=80</a:t>
            </a:r>
            <a:endParaRPr lang="en-US" dirty="0"/>
          </a:p>
        </p:txBody>
      </p:sp>
    </p:spTree>
    <p:extLst>
      <p:ext uri="{BB962C8B-B14F-4D97-AF65-F5344CB8AC3E}">
        <p14:creationId xmlns:p14="http://schemas.microsoft.com/office/powerpoint/2010/main" val="1134269123"/>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629" y="149630"/>
            <a:ext cx="12772053" cy="9426632"/>
          </a:xfrm>
          <a:prstGeom prst="rect">
            <a:avLst/>
          </a:prstGeom>
        </p:spPr>
      </p:pic>
    </p:spTree>
    <p:extLst>
      <p:ext uri="{BB962C8B-B14F-4D97-AF65-F5344CB8AC3E}">
        <p14:creationId xmlns:p14="http://schemas.microsoft.com/office/powerpoint/2010/main" val="1759872177"/>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73" y="166255"/>
            <a:ext cx="12629803" cy="9472352"/>
          </a:xfrm>
          <a:prstGeom prst="rect">
            <a:avLst/>
          </a:prstGeom>
        </p:spPr>
      </p:pic>
    </p:spTree>
    <p:extLst>
      <p:ext uri="{BB962C8B-B14F-4D97-AF65-F5344CB8AC3E}">
        <p14:creationId xmlns:p14="http://schemas.microsoft.com/office/powerpoint/2010/main" val="1165239625"/>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Why is security important?"/>
          <p:cNvSpPr>
            <a:spLocks noGrp="1"/>
          </p:cNvSpPr>
          <p:nvPr>
            <p:ph type="title"/>
          </p:nvPr>
        </p:nvSpPr>
        <p:spPr>
          <a:prstGeom prst="rect">
            <a:avLst/>
          </a:prstGeom>
        </p:spPr>
        <p:txBody>
          <a:bodyPr/>
          <a:lstStyle/>
          <a:p>
            <a:r>
              <a:t>Why is security important?</a:t>
            </a:r>
          </a:p>
        </p:txBody>
      </p:sp>
      <p:sp>
        <p:nvSpPr>
          <p:cNvPr id="139" name="To the Energy/Utilities sector:…"/>
          <p:cNvSpPr>
            <a:spLocks noGrp="1"/>
          </p:cNvSpPr>
          <p:nvPr>
            <p:ph type="body" idx="1"/>
          </p:nvPr>
        </p:nvSpPr>
        <p:spPr>
          <a:prstGeom prst="rect">
            <a:avLst/>
          </a:prstGeom>
          <a:ln w="25400">
            <a:solidFill>
              <a:srgbClr val="66635F"/>
            </a:solidFill>
          </a:ln>
        </p:spPr>
        <p:txBody>
          <a:bodyPr/>
          <a:lstStyle/>
          <a:p>
            <a:pPr marL="0" indent="0" algn="ctr" defTabSz="362204">
              <a:spcBef>
                <a:spcPts val="0"/>
              </a:spcBef>
              <a:buClrTx/>
              <a:buSzTx/>
              <a:buFontTx/>
              <a:buNone/>
              <a:defRPr sz="1984"/>
            </a:pPr>
            <a:r>
              <a:rPr dirty="0"/>
              <a:t>To the Energy/Utilities sector:</a:t>
            </a:r>
          </a:p>
          <a:p>
            <a:pPr marL="0" indent="0" algn="ctr" defTabSz="362204">
              <a:spcBef>
                <a:spcPts val="0"/>
              </a:spcBef>
              <a:buClrTx/>
              <a:buSzTx/>
              <a:buFontTx/>
              <a:buNone/>
              <a:defRPr sz="1984"/>
            </a:pPr>
            <a:r>
              <a:rPr dirty="0"/>
              <a:t>Aurora Generator Test</a:t>
            </a:r>
          </a:p>
          <a:p>
            <a:pPr marL="0" indent="0" defTabSz="362204">
              <a:spcBef>
                <a:spcPts val="0"/>
              </a:spcBef>
              <a:buClrTx/>
              <a:buSzTx/>
              <a:buFontTx/>
              <a:buNone/>
              <a:defRPr sz="1984"/>
            </a:pPr>
            <a:endParaRPr dirty="0"/>
          </a:p>
          <a:p>
            <a:pPr marL="0" indent="0" defTabSz="362204">
              <a:spcBef>
                <a:spcPts val="0"/>
              </a:spcBef>
              <a:buClrTx/>
              <a:buSzTx/>
              <a:buFontTx/>
              <a:buNone/>
              <a:defRPr sz="1984"/>
            </a:pPr>
            <a:r>
              <a:rPr dirty="0"/>
              <a:t>To prepare for the experiment, the researchers procured and installed a 2.25 MW generator and connected it to the substation. They also needed access to a programmable digital relay or another device that controls the breaker. That access could have been through a mechanical or digital interface.</a:t>
            </a:r>
            <a:r>
              <a:rPr sz="694" baseline="31999" dirty="0">
                <a:solidFill>
                  <a:srgbClr val="0B0080"/>
                </a:solidFill>
                <a:hlinkClick r:id="rId2"/>
              </a:rPr>
              <a:t>[3]</a:t>
            </a:r>
          </a:p>
          <a:p>
            <a:pPr marL="0" indent="0" defTabSz="362204">
              <a:spcBef>
                <a:spcPts val="0"/>
              </a:spcBef>
              <a:buClrTx/>
              <a:buSzTx/>
              <a:buFontTx/>
              <a:buNone/>
              <a:defRPr sz="1984"/>
            </a:pPr>
            <a:r>
              <a:rPr dirty="0"/>
              <a:t>In the experiment, the researchers used a cyber attack to open and close the breakers out of sync, to maximize the stress. Each time the breakers were closed, the torque from the synchronization caused the generator to bounce and shake, eventually causing parts of the generator be to ripped apart and sent flying off.</a:t>
            </a:r>
            <a:r>
              <a:rPr sz="694" baseline="31999" dirty="0">
                <a:solidFill>
                  <a:srgbClr val="0B0080"/>
                </a:solidFill>
                <a:hlinkClick r:id="rId3"/>
              </a:rPr>
              <a:t>[4]</a:t>
            </a:r>
            <a:r>
              <a:rPr dirty="0"/>
              <a:t> Some parts of the generator landed as far as 80 feet away from the generator.</a:t>
            </a:r>
            <a:r>
              <a:rPr sz="694" baseline="31999" dirty="0">
                <a:solidFill>
                  <a:srgbClr val="0B0080"/>
                </a:solidFill>
                <a:hlinkClick r:id="rId4"/>
              </a:rPr>
              <a:t>[5]</a:t>
            </a:r>
          </a:p>
          <a:p>
            <a:pPr marL="0" indent="0" defTabSz="362204">
              <a:spcBef>
                <a:spcPts val="0"/>
              </a:spcBef>
              <a:buClrTx/>
              <a:buSzTx/>
              <a:buFontTx/>
              <a:buNone/>
              <a:defRPr sz="1984"/>
            </a:pPr>
            <a:r>
              <a:rPr dirty="0"/>
              <a:t>The unit was destroyed in roughly three minutes. However, this was only because the researchers assessed the damage from each iteration of the attack. A real attack could have destroyed the unit much faster</a:t>
            </a:r>
          </a:p>
          <a:p>
            <a:pPr marL="0" indent="0" algn="ctr" defTabSz="362204">
              <a:spcBef>
                <a:spcPts val="0"/>
              </a:spcBef>
              <a:buClrTx/>
              <a:buSzTx/>
              <a:buFontTx/>
              <a:buNone/>
              <a:defRPr sz="1984"/>
            </a:pPr>
            <a:r>
              <a:rPr dirty="0"/>
              <a:t>https://en.wikipedia.org/wiki/Aurora_Generator_Test</a:t>
            </a:r>
          </a:p>
          <a:p>
            <a:pPr marL="0" indent="0" algn="ctr" defTabSz="362204">
              <a:spcBef>
                <a:spcPts val="0"/>
              </a:spcBef>
              <a:buClrTx/>
              <a:buSzTx/>
              <a:buFontTx/>
              <a:buNone/>
              <a:defRPr sz="1984"/>
            </a:pPr>
            <a:r>
              <a:rPr lang="en-US" dirty="0">
                <a:hlinkClick r:id="rId5"/>
              </a:rPr>
              <a:t>https://</a:t>
            </a:r>
            <a:r>
              <a:rPr lang="en-US" dirty="0" smtClean="0">
                <a:hlinkClick r:id="rId5"/>
              </a:rPr>
              <a:t>www.youtube.com/watch?v=fJyWngDco3g</a:t>
            </a:r>
            <a:endParaRPr lang="en-US" dirty="0" smtClean="0"/>
          </a:p>
          <a:p>
            <a:pPr marL="0" indent="0" algn="ctr" defTabSz="362204">
              <a:spcBef>
                <a:spcPts val="0"/>
              </a:spcBef>
              <a:buClrTx/>
              <a:buSzTx/>
              <a:buFontTx/>
              <a:buNone/>
              <a:defRPr sz="1984"/>
            </a:pPr>
            <a:endParaRPr dirty="0"/>
          </a:p>
        </p:txBody>
      </p:sp>
      <p:sp>
        <p:nvSpPr>
          <p:cNvPr id="140" name="Text"/>
          <p:cNvSpPr/>
          <p:nvPr/>
        </p:nvSpPr>
        <p:spPr>
          <a:xfrm>
            <a:off x="6164485" y="4730750"/>
            <a:ext cx="675830" cy="508000"/>
          </a:xfrm>
          <a:prstGeom prst="rect">
            <a:avLst/>
          </a:prstGeom>
          <a:ln w="12700">
            <a:miter lim="400000"/>
          </a:ln>
        </p:spPr>
        <p:txBody>
          <a:bodyPr wrap="none" lIns="50800" tIns="50800" rIns="50800" bIns="50800" anchor="ctr">
            <a:spAutoFit/>
          </a:bodyPr>
          <a:lstStyle/>
          <a:p>
            <a:endParaRPr/>
          </a:p>
        </p:txBody>
      </p:sp>
      <p:sp>
        <p:nvSpPr>
          <p:cNvPr id="141" name="Text"/>
          <p:cNvSpPr/>
          <p:nvPr/>
        </p:nvSpPr>
        <p:spPr>
          <a:xfrm>
            <a:off x="6291485" y="4857750"/>
            <a:ext cx="675830" cy="508000"/>
          </a:xfrm>
          <a:prstGeom prst="rect">
            <a:avLst/>
          </a:prstGeom>
          <a:ln w="12700">
            <a:miter lim="400000"/>
          </a:ln>
        </p:spPr>
        <p:txBody>
          <a:bodyPr wrap="none" lIns="50800" tIns="50800" rIns="50800" bIns="50800" anchor="ctr">
            <a:spAutoFit/>
          </a:bodyPr>
          <a:lstStyle/>
          <a:p>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Why is security important?"/>
          <p:cNvSpPr>
            <a:spLocks noGrp="1"/>
          </p:cNvSpPr>
          <p:nvPr>
            <p:ph type="title"/>
          </p:nvPr>
        </p:nvSpPr>
        <p:spPr>
          <a:prstGeom prst="rect">
            <a:avLst/>
          </a:prstGeom>
        </p:spPr>
        <p:txBody>
          <a:bodyPr/>
          <a:lstStyle/>
          <a:p>
            <a:r>
              <a:rPr lang="en-US" dirty="0" smtClean="0"/>
              <a:t>Reality</a:t>
            </a:r>
            <a:endParaRPr dirty="0"/>
          </a:p>
        </p:txBody>
      </p:sp>
      <p:sp>
        <p:nvSpPr>
          <p:cNvPr id="140" name="Text"/>
          <p:cNvSpPr/>
          <p:nvPr/>
        </p:nvSpPr>
        <p:spPr>
          <a:xfrm>
            <a:off x="6164485" y="4730750"/>
            <a:ext cx="675830" cy="508000"/>
          </a:xfrm>
          <a:prstGeom prst="rect">
            <a:avLst/>
          </a:prstGeom>
          <a:ln w="12700">
            <a:miter lim="400000"/>
          </a:ln>
        </p:spPr>
        <p:txBody>
          <a:bodyPr wrap="none" lIns="50800" tIns="50800" rIns="50800" bIns="50800" anchor="ctr">
            <a:spAutoFit/>
          </a:bodyPr>
          <a:lstStyle/>
          <a:p>
            <a:endParaRPr/>
          </a:p>
        </p:txBody>
      </p:sp>
      <p:sp>
        <p:nvSpPr>
          <p:cNvPr id="141" name="Text"/>
          <p:cNvSpPr/>
          <p:nvPr/>
        </p:nvSpPr>
        <p:spPr>
          <a:xfrm>
            <a:off x="6291485" y="4857750"/>
            <a:ext cx="675830" cy="508000"/>
          </a:xfrm>
          <a:prstGeom prst="rect">
            <a:avLst/>
          </a:prstGeom>
          <a:ln w="12700">
            <a:miter lim="400000"/>
          </a:ln>
        </p:spPr>
        <p:txBody>
          <a:bodyPr wrap="none" lIns="50800" tIns="50800" rIns="50800" bIns="50800" anchor="ctr">
            <a:spAutoFit/>
          </a:bodyPr>
          <a:lstStyle/>
          <a:p>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658" y="2396144"/>
            <a:ext cx="10939549" cy="6882943"/>
          </a:xfrm>
          <a:prstGeom prst="rect">
            <a:avLst/>
          </a:prstGeom>
        </p:spPr>
      </p:pic>
    </p:spTree>
    <p:extLst>
      <p:ext uri="{BB962C8B-B14F-4D97-AF65-F5344CB8AC3E}">
        <p14:creationId xmlns:p14="http://schemas.microsoft.com/office/powerpoint/2010/main" val="186495923"/>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rms"/>
          <p:cNvSpPr>
            <a:spLocks noGrp="1"/>
          </p:cNvSpPr>
          <p:nvPr>
            <p:ph type="title"/>
          </p:nvPr>
        </p:nvSpPr>
        <p:spPr>
          <a:prstGeom prst="rect">
            <a:avLst/>
          </a:prstGeom>
        </p:spPr>
        <p:txBody>
          <a:bodyPr/>
          <a:lstStyle/>
          <a:p>
            <a:r>
              <a:rPr dirty="0"/>
              <a:t>Terms</a:t>
            </a:r>
          </a:p>
        </p:txBody>
      </p:sp>
      <p:sp>
        <p:nvSpPr>
          <p:cNvPr id="144" name="Threat Actor…"/>
          <p:cNvSpPr>
            <a:spLocks noGrp="1"/>
          </p:cNvSpPr>
          <p:nvPr>
            <p:ph type="body" idx="1"/>
          </p:nvPr>
        </p:nvSpPr>
        <p:spPr>
          <a:xfrm>
            <a:off x="508000" y="2628899"/>
            <a:ext cx="11988800" cy="6531725"/>
          </a:xfrm>
          <a:prstGeom prst="rect">
            <a:avLst/>
          </a:prstGeom>
        </p:spPr>
        <p:txBody>
          <a:bodyPr>
            <a:normAutofit fontScale="55000" lnSpcReduction="20000"/>
          </a:bodyPr>
          <a:lstStyle/>
          <a:p>
            <a:r>
              <a:rPr dirty="0"/>
              <a:t>Threat </a:t>
            </a:r>
            <a:r>
              <a:rPr dirty="0" smtClean="0"/>
              <a:t>Actor</a:t>
            </a:r>
            <a:endParaRPr lang="en-US" dirty="0" smtClean="0"/>
          </a:p>
          <a:p>
            <a:pPr lvl="1"/>
            <a:r>
              <a:rPr lang="en-US" dirty="0" smtClean="0"/>
              <a:t>Person or persons that may be responsible for incidents against an organization.  Also known as a malicious actor AKA bad actor.</a:t>
            </a:r>
            <a:endParaRPr dirty="0"/>
          </a:p>
          <a:p>
            <a:r>
              <a:rPr dirty="0" smtClean="0"/>
              <a:t>Vulnerability</a:t>
            </a:r>
            <a:endParaRPr lang="en-US" dirty="0" smtClean="0"/>
          </a:p>
          <a:p>
            <a:pPr lvl="1"/>
            <a:r>
              <a:rPr lang="en-US" dirty="0"/>
              <a:t>Weakness in an information system, system security procedures, internal controls, or implementation that could be exploited or triggered by a threat source</a:t>
            </a:r>
            <a:endParaRPr dirty="0"/>
          </a:p>
          <a:p>
            <a:r>
              <a:rPr dirty="0" smtClean="0"/>
              <a:t>Exploit</a:t>
            </a:r>
            <a:endParaRPr lang="en-US" dirty="0" smtClean="0"/>
          </a:p>
          <a:p>
            <a:pPr lvl="1"/>
            <a:r>
              <a:rPr lang="en-US" dirty="0" smtClean="0"/>
              <a:t>Use of known vulnerability to cause system to act in an unintended action typically for maliciously purposes.</a:t>
            </a:r>
          </a:p>
          <a:p>
            <a:r>
              <a:rPr lang="en-US" dirty="0"/>
              <a:t>Risk</a:t>
            </a:r>
          </a:p>
          <a:p>
            <a:pPr lvl="1"/>
            <a:r>
              <a:rPr lang="en-US" dirty="0"/>
              <a:t>The level of impact on organizational operations, organizational assets, or individuals resulting from the operation of an information system given the potential impact of a threat and the likelihood of that threat </a:t>
            </a:r>
            <a:r>
              <a:rPr lang="en-US" dirty="0" smtClean="0"/>
              <a:t>occurring.</a:t>
            </a:r>
          </a:p>
          <a:p>
            <a:pPr marL="0" indent="0">
              <a:buNone/>
            </a:pPr>
            <a:r>
              <a:rPr lang="en-US" dirty="0" smtClean="0"/>
              <a:t>Note: Some of these definitions were directly quoted from NIST and/or </a:t>
            </a:r>
            <a:r>
              <a:rPr lang="en-US" dirty="0" err="1" smtClean="0"/>
              <a:t>TechTarget</a:t>
            </a:r>
            <a:r>
              <a:rPr lang="en-US" dirty="0" smtClean="0"/>
              <a:t> and/or  a combination made up by me.</a:t>
            </a: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Why is Application Security Important?"/>
          <p:cNvSpPr>
            <a:spLocks noGrp="1"/>
          </p:cNvSpPr>
          <p:nvPr>
            <p:ph type="title"/>
          </p:nvPr>
        </p:nvSpPr>
        <p:spPr>
          <a:prstGeom prst="rect">
            <a:avLst/>
          </a:prstGeom>
        </p:spPr>
        <p:txBody>
          <a:bodyPr/>
          <a:lstStyle>
            <a:lvl1pPr defTabSz="525779">
              <a:spcBef>
                <a:spcPts val="1400"/>
              </a:spcBef>
              <a:defRPr sz="6300"/>
            </a:lvl1pPr>
          </a:lstStyle>
          <a:p>
            <a:r>
              <a:t>Why is Application Security Important?</a:t>
            </a:r>
          </a:p>
        </p:txBody>
      </p:sp>
      <p:sp>
        <p:nvSpPr>
          <p:cNvPr id="147" name="HeartBleed - Improper input validation…"/>
          <p:cNvSpPr>
            <a:spLocks noGrp="1"/>
          </p:cNvSpPr>
          <p:nvPr>
            <p:ph type="body" idx="1"/>
          </p:nvPr>
        </p:nvSpPr>
        <p:spPr>
          <a:prstGeom prst="rect">
            <a:avLst/>
          </a:prstGeom>
        </p:spPr>
        <p:txBody>
          <a:bodyPr>
            <a:normAutofit fontScale="85000" lnSpcReduction="20000"/>
          </a:bodyPr>
          <a:lstStyle/>
          <a:p>
            <a:pPr marL="427609" indent="-427609" defTabSz="531622">
              <a:spcBef>
                <a:spcPts val="2100"/>
              </a:spcBef>
              <a:defRPr sz="3276"/>
            </a:pPr>
            <a:r>
              <a:rPr dirty="0"/>
              <a:t>HeartBleed - Improper input </a:t>
            </a:r>
            <a:r>
              <a:rPr dirty="0" smtClean="0"/>
              <a:t>validation</a:t>
            </a:r>
            <a:r>
              <a:rPr lang="en-US" dirty="0" smtClean="0"/>
              <a:t>; over half million of secure Internet’s servers impacted (worst vuln found)—estimated over $500 million in damage as a starting point</a:t>
            </a:r>
          </a:p>
          <a:p>
            <a:pPr marL="897509" lvl="1" indent="-427609" defTabSz="531622">
              <a:spcBef>
                <a:spcPts val="2100"/>
              </a:spcBef>
              <a:defRPr sz="3276"/>
            </a:pPr>
            <a:r>
              <a:rPr lang="en-US" dirty="0">
                <a:hlinkClick r:id="rId2"/>
              </a:rPr>
              <a:t>https://</a:t>
            </a:r>
            <a:r>
              <a:rPr lang="en-US" dirty="0" smtClean="0">
                <a:hlinkClick r:id="rId2"/>
              </a:rPr>
              <a:t>en.wikipedia.org/wiki/Heartbleed</a:t>
            </a:r>
            <a:endParaRPr dirty="0"/>
          </a:p>
          <a:p>
            <a:pPr marL="427609" indent="-427609" defTabSz="531622">
              <a:spcBef>
                <a:spcPts val="2100"/>
              </a:spcBef>
              <a:defRPr sz="3276"/>
            </a:pPr>
            <a:r>
              <a:rPr dirty="0"/>
              <a:t>Ashley Madison - Life’s too short—write secure code.</a:t>
            </a:r>
          </a:p>
          <a:p>
            <a:pPr marL="855218" lvl="1" indent="-427609" defTabSz="531622">
              <a:spcBef>
                <a:spcPts val="2100"/>
              </a:spcBef>
              <a:defRPr sz="3276"/>
            </a:pPr>
            <a:r>
              <a:rPr dirty="0">
                <a:hlinkClick r:id="rId3"/>
              </a:rPr>
              <a:t>https://www.scmagazineuk.com/ashley-madisons-source-code-reveals-poor-security-practices/article/535024</a:t>
            </a:r>
            <a:r>
              <a:rPr dirty="0" smtClean="0">
                <a:hlinkClick r:id="rId3"/>
              </a:rPr>
              <a:t>/</a:t>
            </a:r>
            <a:endParaRPr dirty="0"/>
          </a:p>
          <a:p>
            <a:pPr marL="427609" indent="-427609" defTabSz="531622">
              <a:spcBef>
                <a:spcPts val="2100"/>
              </a:spcBef>
              <a:defRPr sz="3276"/>
            </a:pPr>
            <a:r>
              <a:rPr dirty="0" smtClean="0"/>
              <a:t>Yahoo </a:t>
            </a:r>
            <a:r>
              <a:rPr dirty="0"/>
              <a:t>— 1 Billion user accounts - MD5 Passwords</a:t>
            </a:r>
          </a:p>
          <a:p>
            <a:pPr marL="855218" lvl="1" indent="-427609" defTabSz="531622">
              <a:spcBef>
                <a:spcPts val="2100"/>
              </a:spcBef>
              <a:defRPr sz="3276"/>
            </a:pPr>
            <a:r>
              <a:rPr u="sng" dirty="0">
                <a:hlinkClick r:id="rId4"/>
              </a:rPr>
              <a:t>https://</a:t>
            </a:r>
            <a:r>
              <a:rPr u="sng" dirty="0" smtClean="0">
                <a:hlinkClick r:id="rId4"/>
              </a:rPr>
              <a:t>yahoo.tumblr.com/post/154479236569/important-security-information-for-yahoo-users</a:t>
            </a:r>
            <a:endParaRPr lang="en-US" u="sng" dirty="0" smtClean="0">
              <a:hlinkClick r:id="rId4"/>
            </a:endParaRPr>
          </a:p>
          <a:p>
            <a:pPr marL="427609" indent="-427609" defTabSz="531622">
              <a:spcBef>
                <a:spcPts val="2100"/>
              </a:spcBef>
              <a:defRPr sz="3276"/>
            </a:pPr>
            <a:r>
              <a:rPr lang="en-US" dirty="0"/>
              <a:t>John Oliver’s take:</a:t>
            </a:r>
          </a:p>
          <a:p>
            <a:pPr marL="897509" lvl="1" indent="-427609" defTabSz="531622">
              <a:spcBef>
                <a:spcPts val="2100"/>
              </a:spcBef>
              <a:defRPr sz="3276"/>
            </a:pPr>
            <a:r>
              <a:rPr lang="en-US" dirty="0">
                <a:hlinkClick r:id="rId5"/>
              </a:rPr>
              <a:t>https://youtu.be/61v39UdxzoE</a:t>
            </a:r>
            <a:endParaRPr lang="en-US" dirty="0"/>
          </a:p>
          <a:p>
            <a:pPr marL="385318" indent="-427609" defTabSz="531622">
              <a:spcBef>
                <a:spcPts val="2100"/>
              </a:spcBef>
              <a:defRPr sz="3276"/>
            </a:pPr>
            <a:endParaRPr lang="en-US" dirty="0" smtClean="0">
              <a:hlinkClick r:id="rId4"/>
            </a:endParaRP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OWASP Top 10 - 2017"/>
          <p:cNvSpPr>
            <a:spLocks noGrp="1"/>
          </p:cNvSpPr>
          <p:nvPr>
            <p:ph type="title"/>
          </p:nvPr>
        </p:nvSpPr>
        <p:spPr>
          <a:prstGeom prst="rect">
            <a:avLst/>
          </a:prstGeom>
        </p:spPr>
        <p:txBody>
          <a:bodyPr/>
          <a:lstStyle/>
          <a:p>
            <a:r>
              <a:rPr dirty="0"/>
              <a:t>OWASP Top 10 </a:t>
            </a:r>
            <a:r>
              <a:rPr lang="mr-IN" dirty="0" smtClean="0"/>
              <a:t>–</a:t>
            </a:r>
            <a:r>
              <a:rPr dirty="0" smtClean="0"/>
              <a:t> 2017</a:t>
            </a:r>
            <a:r>
              <a:rPr lang="en-US" dirty="0" smtClean="0"/>
              <a:t> (RC)</a:t>
            </a:r>
            <a:endParaRPr dirty="0"/>
          </a:p>
        </p:txBody>
      </p:sp>
      <p:pic>
        <p:nvPicPr>
          <p:cNvPr id="2" name="Picture 1"/>
          <p:cNvPicPr>
            <a:picLocks noChangeAspect="1"/>
          </p:cNvPicPr>
          <p:nvPr/>
        </p:nvPicPr>
        <p:blipFill>
          <a:blip r:embed="rId2"/>
          <a:stretch>
            <a:fillRect/>
          </a:stretch>
        </p:blipFill>
        <p:spPr>
          <a:xfrm>
            <a:off x="332509" y="2285300"/>
            <a:ext cx="12402589" cy="7340837"/>
          </a:xfrm>
          <a:prstGeom prst="rect">
            <a:avLst/>
          </a:prstGeom>
        </p:spPr>
      </p:pic>
    </p:spTree>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8780</TotalTime>
  <Words>922</Words>
  <Application>Microsoft Macintosh PowerPoint</Application>
  <PresentationFormat>Custom</PresentationFormat>
  <Paragraphs>83</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Bodoni SvtyTwo ITC TT-Book</vt:lpstr>
      <vt:lpstr>Helvetica</vt:lpstr>
      <vt:lpstr>Helvetica Neue</vt:lpstr>
      <vt:lpstr>Palatino</vt:lpstr>
      <vt:lpstr>Zapf Dingbats</vt:lpstr>
      <vt:lpstr>New_Template4</vt:lpstr>
      <vt:lpstr>Application Security 101</vt:lpstr>
      <vt:lpstr>Short Bio</vt:lpstr>
      <vt:lpstr>PowerPoint Presentation</vt:lpstr>
      <vt:lpstr>PowerPoint Presentation</vt:lpstr>
      <vt:lpstr>Why is security important?</vt:lpstr>
      <vt:lpstr>Reality</vt:lpstr>
      <vt:lpstr>Terms</vt:lpstr>
      <vt:lpstr>Why is Application Security Important?</vt:lpstr>
      <vt:lpstr>OWASP Top 10 – 2017 (RC)</vt:lpstr>
      <vt:lpstr>OWASP Top 10 – 2017 (RC)</vt:lpstr>
      <vt:lpstr>2013 vs 2017</vt:lpstr>
      <vt:lpstr>PowerPoint Presentation</vt:lpstr>
      <vt:lpstr>PowerPoint Presentation</vt:lpstr>
      <vt:lpstr>SANS/MITRE Top25</vt:lpstr>
      <vt:lpstr>Play Time – SQLi </vt:lpstr>
      <vt:lpstr>Play Time -- XSS</vt:lpstr>
      <vt:lpstr>Go fish…</vt:lpstr>
      <vt:lpstr>Adding Security to Development</vt:lpstr>
      <vt:lpstr>Key Takeaways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Security 101</dc:title>
  <cp:lastModifiedBy>Ryan Bowling</cp:lastModifiedBy>
  <cp:revision>19</cp:revision>
  <dcterms:modified xsi:type="dcterms:W3CDTF">2017-07-18T01:56:54Z</dcterms:modified>
</cp:coreProperties>
</file>